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7" r:id="rId1"/>
    <p:sldMasterId id="2147484029" r:id="rId2"/>
    <p:sldMasterId id="2147484043" r:id="rId3"/>
  </p:sldMasterIdLst>
  <p:notesMasterIdLst>
    <p:notesMasterId r:id="rId31"/>
  </p:notesMasterIdLst>
  <p:sldIdLst>
    <p:sldId id="257" r:id="rId4"/>
    <p:sldId id="276" r:id="rId5"/>
    <p:sldId id="293" r:id="rId6"/>
    <p:sldId id="259" r:id="rId7"/>
    <p:sldId id="260" r:id="rId8"/>
    <p:sldId id="261" r:id="rId9"/>
    <p:sldId id="262" r:id="rId10"/>
    <p:sldId id="303" r:id="rId11"/>
    <p:sldId id="266" r:id="rId12"/>
    <p:sldId id="267" r:id="rId13"/>
    <p:sldId id="294" r:id="rId14"/>
    <p:sldId id="295" r:id="rId15"/>
    <p:sldId id="296" r:id="rId16"/>
    <p:sldId id="301" r:id="rId17"/>
    <p:sldId id="302" r:id="rId18"/>
    <p:sldId id="272" r:id="rId19"/>
    <p:sldId id="278" r:id="rId20"/>
    <p:sldId id="273" r:id="rId21"/>
    <p:sldId id="279" r:id="rId22"/>
    <p:sldId id="280" r:id="rId23"/>
    <p:sldId id="281" r:id="rId24"/>
    <p:sldId id="282" r:id="rId25"/>
    <p:sldId id="284" r:id="rId26"/>
    <p:sldId id="285" r:id="rId27"/>
    <p:sldId id="286" r:id="rId28"/>
    <p:sldId id="287" r:id="rId29"/>
    <p:sldId id="288" r:id="rId3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CCFF"/>
    <a:srgbClr val="AAA674"/>
    <a:srgbClr val="CC99FF"/>
    <a:srgbClr val="009999"/>
    <a:srgbClr val="D6CAE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660"/>
  </p:normalViewPr>
  <p:slideViewPr>
    <p:cSldViewPr snapToGrid="0">
      <p:cViewPr varScale="1">
        <p:scale>
          <a:sx n="85" d="100"/>
          <a:sy n="85" d="100"/>
        </p:scale>
        <p:origin x="21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ADC74-97C5-4705-9E7D-7868AE3C4307}" type="datetimeFigureOut">
              <a:rPr lang="fr-FR" smtClean="0"/>
              <a:t>19/01/2025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C6765-9020-4F16-8618-A4B302A83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Droit et</a:t>
            </a:r>
            <a:r>
              <a:rPr lang="fr-FR" baseline="0" dirty="0" smtClean="0"/>
              <a:t> enjeux du monde contemporain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881ADB-08BB-4730-916D-E9A0416B165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471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8204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982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0642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213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6938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532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640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345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477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063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984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5430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7516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603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9334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9"/>
          <p:cNvGrpSpPr/>
          <p:nvPr userDrawn="1"/>
        </p:nvGrpSpPr>
        <p:grpSpPr>
          <a:xfrm>
            <a:off x="4245751" y="2238108"/>
            <a:ext cx="700708" cy="171686"/>
            <a:chOff x="5391302" y="1426464"/>
            <a:chExt cx="604579" cy="197510"/>
          </a:xfrm>
          <a:solidFill>
            <a:schemeClr val="bg1"/>
          </a:solidFill>
        </p:grpSpPr>
        <p:sp>
          <p:nvSpPr>
            <p:cNvPr id="3" name="Rectangle 2"/>
            <p:cNvSpPr/>
            <p:nvPr/>
          </p:nvSpPr>
          <p:spPr>
            <a:xfrm>
              <a:off x="5391302" y="1426464"/>
              <a:ext cx="95098" cy="1975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>
                <a:solidFill>
                  <a:prstClr val="white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5438850" y="1525218"/>
              <a:ext cx="557031" cy="98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>
                <a:solidFill>
                  <a:prstClr val="white"/>
                </a:solidFill>
              </a:endParaRPr>
            </a:p>
          </p:txBody>
        </p:sp>
      </p:grpSp>
      <p:pic>
        <p:nvPicPr>
          <p:cNvPr id="5" name="Image 13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2261851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78416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073152" y="1471083"/>
            <a:ext cx="10509249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/>
              <a:buChar char="■"/>
              <a:tabLst/>
              <a:defRPr/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55079-D0EA-4EEF-BC25-38DB0E8D825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19745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765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002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5825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9050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77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29328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6523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0270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1952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3083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7426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1537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568959" y="1471083"/>
            <a:ext cx="10879909" cy="4598988"/>
          </a:xfrm>
        </p:spPr>
        <p:txBody>
          <a:bodyPr/>
          <a:lstStyle>
            <a:lvl1pPr marL="133350" marR="0" indent="-1333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Lucida Grande"/>
              <a:buChar char="&gt;"/>
              <a:tabLst/>
              <a:defRPr/>
            </a:lvl1pPr>
            <a:lvl2pPr marL="470297" marR="0" indent="-127397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-ItalicMT" charset="0"/>
              <a:buChar char="&gt;"/>
              <a:tabLst/>
              <a:defRPr/>
            </a:lvl2pPr>
            <a:lvl3pPr marL="470297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470297" marR="0" indent="1333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/>
              <a:buChar char="–"/>
              <a:tabLst/>
              <a:defRPr/>
            </a:lvl4pPr>
            <a:lvl5pPr marL="604838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 smtClean="0"/>
              <a:t> 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120067" y="6285509"/>
            <a:ext cx="498045" cy="2612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fld id="{C6B7B3CB-E3BA-F74C-AB76-86EFC5843CD6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377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9"/>
          <p:cNvGrpSpPr/>
          <p:nvPr userDrawn="1"/>
        </p:nvGrpSpPr>
        <p:grpSpPr>
          <a:xfrm>
            <a:off x="4245751" y="2238108"/>
            <a:ext cx="700708" cy="171686"/>
            <a:chOff x="5391302" y="1426464"/>
            <a:chExt cx="604579" cy="197510"/>
          </a:xfrm>
          <a:solidFill>
            <a:schemeClr val="bg1"/>
          </a:solidFill>
        </p:grpSpPr>
        <p:sp>
          <p:nvSpPr>
            <p:cNvPr id="3" name="Rectangle 2"/>
            <p:cNvSpPr/>
            <p:nvPr/>
          </p:nvSpPr>
          <p:spPr>
            <a:xfrm>
              <a:off x="5391302" y="1426464"/>
              <a:ext cx="95098" cy="1975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350">
                <a:solidFill>
                  <a:prstClr val="white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5438850" y="1525218"/>
              <a:ext cx="557031" cy="98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350">
                <a:solidFill>
                  <a:prstClr val="white"/>
                </a:solidFill>
              </a:endParaRPr>
            </a:p>
          </p:txBody>
        </p:sp>
      </p:grpSp>
      <p:pic>
        <p:nvPicPr>
          <p:cNvPr id="5" name="Image 13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"/>
            <a:ext cx="12261851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96122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073153" y="1471083"/>
            <a:ext cx="10509249" cy="4598988"/>
          </a:xfrm>
        </p:spPr>
        <p:txBody>
          <a:bodyPr/>
          <a:lstStyle>
            <a:lvl1pPr marL="133350" marR="0" indent="-1333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/>
              <a:buChar char="■"/>
              <a:tabLst/>
              <a:defRPr/>
            </a:lvl1pPr>
            <a:lvl2pPr marL="470297" marR="0" indent="-127397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 Italic"/>
              <a:buChar char="■"/>
              <a:tabLst/>
              <a:defRPr/>
            </a:lvl2pPr>
            <a:lvl3pPr marL="470297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None/>
              <a:tabLst/>
              <a:defRPr/>
            </a:lvl3pPr>
            <a:lvl4pPr marL="470297" marR="0" indent="1333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Char char="–"/>
              <a:tabLst/>
              <a:defRPr/>
            </a:lvl4pPr>
            <a:lvl5pPr marL="604838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55079-D0EA-4EEF-BC25-38DB0E8D825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576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948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48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210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575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295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388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7276CCF2-8BA2-45F6-99FA-200ADE9DE83C}" type="datetimeFigureOut">
              <a:rPr lang="fr-FR" smtClean="0"/>
              <a:t>19/01/2025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A2A0D791-943F-476F-8BE2-11933AEE809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36496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8" r:id="rId1"/>
    <p:sldLayoutId id="2147484019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98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  <p:sldLayoutId id="2147484041" r:id="rId12"/>
    <p:sldLayoutId id="214748404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007DC-48BC-449A-9E8C-647C47C840D8}" type="datetimeFigureOut">
              <a:rPr lang="fr-FR" smtClean="0"/>
              <a:pPr/>
              <a:t>19/01/2025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680AD-3109-4214-8B52-3683F4A23A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91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5" r:id="rId12"/>
    <p:sldLayoutId id="2147484056" r:id="rId13"/>
    <p:sldLayoutId id="2147484057" r:id="rId14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8430" y="600265"/>
            <a:ext cx="9784080" cy="150876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RÉUNION D’INFORMATION PARENTS</a:t>
            </a:r>
            <a:b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fr-FR" sz="4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0" y="2011680"/>
            <a:ext cx="11921067" cy="4206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L’ORIENTATION EN CLASSE DE 3è</a:t>
            </a:r>
          </a:p>
          <a:p>
            <a:pPr marL="0" indent="0" algn="ctr">
              <a:buNone/>
            </a:pPr>
            <a:endParaRPr lang="fr-FR" sz="4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4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fr-F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Audrey DIAS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fr-F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Psychologue Education Nationale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Janvier </a:t>
            </a:r>
            <a:r>
              <a:rPr lang="fr-FR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2025</a:t>
            </a:r>
            <a:endParaRPr lang="fr-FR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1" y="4676503"/>
            <a:ext cx="3024551" cy="126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44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36002"/>
          </a:xfrm>
        </p:spPr>
        <p:txBody>
          <a:bodyPr/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VOIE GÉNÉRALE ET TECHNOLOGIQUE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04293" y="1890758"/>
            <a:ext cx="8946541" cy="490292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une classe de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2</a:t>
            </a:r>
            <a:r>
              <a:rPr lang="fr-FR" sz="2200" b="1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nde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commune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: seconde générale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et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technologique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un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choix de bac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(général ou technologique) après la 2GT</a:t>
            </a:r>
          </a:p>
          <a:p>
            <a:pPr marL="0" indent="0">
              <a:spcBef>
                <a:spcPts val="0"/>
              </a:spcBef>
              <a:buNone/>
            </a:pPr>
            <a:endParaRPr lang="fr-FR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un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choix de spécialités en bac général (3 en 1</a:t>
            </a:r>
            <a:r>
              <a:rPr lang="fr-FR" sz="2200" b="1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ère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et 2 en terminale)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							ou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  un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choix d’une série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parmi les 8 existantes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en bac technologique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sz="2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un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choix progressif de spécialités au sein du bac technologique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sz="2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une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poursuite d’études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nécessaire après le bac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Attention à bien choisir votre lycée selon les spécialités (bac général) ou la série (bac technologique) que vous voulez préparer !</a:t>
            </a:r>
          </a:p>
        </p:txBody>
      </p:sp>
    </p:spTree>
    <p:extLst>
      <p:ext uri="{BB962C8B-B14F-4D97-AF65-F5344CB8AC3E}">
        <p14:creationId xmlns:p14="http://schemas.microsoft.com/office/powerpoint/2010/main" val="4056224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32526"/>
              </p:ext>
            </p:extLst>
          </p:nvPr>
        </p:nvGraphicFramePr>
        <p:xfrm>
          <a:off x="890954" y="1065749"/>
          <a:ext cx="10210800" cy="5616405"/>
        </p:xfrm>
        <a:graphic>
          <a:graphicData uri="http://schemas.openxmlformats.org/drawingml/2006/table">
            <a:tbl>
              <a:tblPr/>
              <a:tblGrid>
                <a:gridCol w="4660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0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164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indent="0">
                        <a:spcBef>
                          <a:spcPts val="1200"/>
                        </a:spcBef>
                        <a:spcAft>
                          <a:spcPts val="600"/>
                        </a:spcAft>
                        <a:buClr>
                          <a:srgbClr val="FF6600"/>
                        </a:buClr>
                        <a:buSzPct val="93000"/>
                        <a:buFont typeface="Wingdings" charset="2"/>
                        <a:buNone/>
                      </a:pPr>
                      <a:r>
                        <a:rPr lang="fr-FR" sz="2400" b="1" dirty="0" smtClean="0">
                          <a:solidFill>
                            <a:schemeClr val="accent1"/>
                          </a:solidFill>
                          <a:latin typeface="+mn-lt"/>
                        </a:rPr>
                        <a:t>Enseignements communs</a:t>
                      </a:r>
                      <a:endParaRPr lang="fr-FR" sz="2400" b="1" dirty="0">
                        <a:solidFill>
                          <a:schemeClr val="accent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spcBef>
                          <a:spcPts val="1200"/>
                        </a:spcBef>
                        <a:spcAft>
                          <a:spcPts val="600"/>
                        </a:spcAft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Français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►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4 h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Histoire-géo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342900" indent="-34290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LVA </a:t>
                      </a:r>
                      <a:r>
                        <a:rPr lang="fr-FR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et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LVB (enveloppe globalisée)</a:t>
                      </a:r>
                      <a:r>
                        <a:rPr lang="fr-FR" sz="14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5 h 30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Sciences économiques et sociales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 h 30</a:t>
                      </a:r>
                      <a:endParaRPr lang="fr-FR" sz="1400" b="1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Maths 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4 h</a:t>
                      </a: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Physique-chimie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</a:t>
                      </a:r>
                      <a:endParaRPr lang="fr-FR" sz="1400" b="1" kern="1200" dirty="0" smtClean="0">
                        <a:solidFill>
                          <a:srgbClr val="FF0000"/>
                        </a:solidFill>
                        <a:latin typeface="Century Gothic" panose="020B0502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  <a:p>
                      <a:pPr marL="342900" indent="-34290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SVT</a:t>
                      </a:r>
                      <a:r>
                        <a:rPr lang="fr-FR" sz="14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mr-IN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–</a:t>
                      </a:r>
                      <a:r>
                        <a:rPr lang="fr-FR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 Sciences de la vie et de la </a:t>
                      </a:r>
                      <a:r>
                        <a:rPr lang="fr-FR" sz="14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terre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 h 30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EPS </a:t>
                      </a:r>
                      <a:r>
                        <a:rPr lang="mr-IN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–</a:t>
                      </a:r>
                      <a:r>
                        <a:rPr lang="fr-FR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 Éducation physique et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sportive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2 h 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342900" indent="-34290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EMC </a:t>
                      </a:r>
                      <a:r>
                        <a:rPr lang="mr-IN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–</a:t>
                      </a:r>
                      <a:r>
                        <a:rPr lang="fr-FR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 Enseignement moral et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civique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18 h/an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342900" indent="-34290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  <a:cs typeface="Arial" panose="020B0604020202020204" pitchFamily="34" charset="0"/>
                        </a:rPr>
                        <a:t>Sciences numériques et technologie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 h 30</a:t>
                      </a:r>
                      <a:endParaRPr lang="fr-FR" sz="1400" b="1" dirty="0" smtClean="0">
                        <a:solidFill>
                          <a:srgbClr val="FF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endParaRPr lang="fr-FR" sz="1400" b="1" dirty="0" smtClean="0">
                        <a:solidFill>
                          <a:srgbClr val="FF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  <a:cs typeface="Arial" panose="020B0604020202020204" pitchFamily="34" charset="0"/>
                        </a:rPr>
                        <a:t>Accompagnement personnalisé</a:t>
                      </a:r>
                    </a:p>
                    <a:p>
                      <a:pPr marL="285750" indent="-28575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  <a:cs typeface="Arial" panose="020B0604020202020204" pitchFamily="34" charset="0"/>
                        </a:rPr>
                        <a:t>Accompagnement au choix de l’orientation</a:t>
                      </a:r>
                    </a:p>
                    <a:p>
                      <a:pPr marL="285750" indent="-28575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+mn-lt"/>
                          <a:cs typeface="Arial" panose="020B0604020202020204" pitchFamily="34" charset="0"/>
                        </a:rPr>
                        <a:t>Heures de vie de classe</a:t>
                      </a:r>
                    </a:p>
                    <a:p>
                      <a:pPr marL="285750" indent="-28575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endParaRPr lang="fr-FR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Char char="•"/>
                      </a:pPr>
                      <a:endParaRPr lang="fr-FR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Clr>
                          <a:srgbClr val="C00000"/>
                        </a:buClr>
                        <a:buSzPct val="93000"/>
                        <a:buFont typeface="Arial" panose="020B0604020202020204" pitchFamily="34" charset="0"/>
                        <a:buNone/>
                      </a:pPr>
                      <a:endParaRPr lang="fr-FR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indent="0">
                        <a:spcBef>
                          <a:spcPts val="600"/>
                        </a:spcBef>
                        <a:buClr>
                          <a:srgbClr val="C00000"/>
                        </a:buClr>
                        <a:buFont typeface="Calibri" pitchFamily="34" charset="0"/>
                        <a:buNone/>
                      </a:pPr>
                      <a:r>
                        <a:rPr lang="fr-FR" sz="2400" b="1" dirty="0" smtClean="0">
                          <a:solidFill>
                            <a:schemeClr val="accent4"/>
                          </a:solidFill>
                          <a:latin typeface="+mn-lt"/>
                        </a:rPr>
                        <a:t>Enseignements</a:t>
                      </a:r>
                      <a:r>
                        <a:rPr lang="fr-FR" sz="2400" b="1" baseline="0" dirty="0" smtClean="0">
                          <a:solidFill>
                            <a:schemeClr val="accent4"/>
                          </a:solidFill>
                          <a:latin typeface="+mn-lt"/>
                        </a:rPr>
                        <a:t> </a:t>
                      </a:r>
                      <a:r>
                        <a:rPr lang="fr-FR" sz="2400" b="1" dirty="0" smtClean="0">
                          <a:solidFill>
                            <a:schemeClr val="accent4"/>
                          </a:solidFill>
                          <a:latin typeface="+mn-lt"/>
                        </a:rPr>
                        <a:t>optionnels de découverte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Clr>
                          <a:srgbClr val="C00000"/>
                        </a:buClr>
                        <a:buFont typeface="Calibri" pitchFamily="34" charset="0"/>
                        <a:buNone/>
                      </a:pPr>
                      <a:r>
                        <a:rPr lang="fr-FR" sz="1600" b="1" dirty="0" smtClean="0">
                          <a:solidFill>
                            <a:schemeClr val="accent4"/>
                          </a:solidFill>
                          <a:latin typeface="+mn-lt"/>
                        </a:rPr>
                        <a:t>1</a:t>
                      </a:r>
                      <a:r>
                        <a:rPr lang="fr-FR" sz="1600" b="1" baseline="30000" dirty="0" smtClean="0">
                          <a:solidFill>
                            <a:schemeClr val="accent4"/>
                          </a:solidFill>
                          <a:latin typeface="+mn-lt"/>
                        </a:rPr>
                        <a:t>e</a:t>
                      </a:r>
                      <a:r>
                        <a:rPr lang="fr-FR" sz="1600" b="1" baseline="0" dirty="0" smtClean="0">
                          <a:solidFill>
                            <a:schemeClr val="accent4"/>
                          </a:solidFill>
                          <a:latin typeface="+mn-lt"/>
                        </a:rPr>
                        <a:t> option générale:</a:t>
                      </a:r>
                      <a:endParaRPr lang="fr-FR" sz="1600" b="1" dirty="0">
                        <a:solidFill>
                          <a:schemeClr val="accent4"/>
                        </a:solidFill>
                        <a:latin typeface="+mn-lt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MS PGothic" panose="020B0600070205080204" pitchFamily="34" charset="-128"/>
                          <a:cs typeface="+mn-cs"/>
                        </a:rPr>
                        <a:t>Arts : arts</a:t>
                      </a:r>
                      <a:r>
                        <a:rPr lang="fr-FR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MS PGothic" panose="020B0600070205080204" pitchFamily="34" charset="-128"/>
                          <a:cs typeface="+mn-cs"/>
                        </a:rPr>
                        <a:t> plastiques ou cinéma-audiovisuel, danse, histoire des arts, musique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</a:t>
                      </a:r>
                      <a:endParaRPr lang="fr-FR" sz="1400" b="1" kern="1200" baseline="0" dirty="0" smtClean="0">
                        <a:solidFill>
                          <a:schemeClr val="bg1"/>
                        </a:solidFill>
                        <a:latin typeface="+mn-lt"/>
                        <a:ea typeface="MS PGothic" panose="020B0600070205080204" pitchFamily="34" charset="-128"/>
                        <a:cs typeface="+mn-cs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kern="120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LVC étrangère ou régionale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</a:t>
                      </a:r>
                      <a:r>
                        <a:rPr lang="fr-FR" sz="1400" b="1" kern="120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kern="120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Langues et cultures de l’Antiquité (LCA) latin*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</a:t>
                      </a:r>
                      <a:endParaRPr lang="fr-FR" sz="1400" b="1" kern="1200" baseline="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kern="120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Langues et cultures de l’Antiquité (LCA) grec*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</a:t>
                      </a:r>
                      <a:endParaRPr lang="fr-FR" sz="1400" b="1" kern="1200" baseline="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Éducation physique et sportive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</a:t>
                      </a:r>
                      <a:endParaRPr lang="fr-FR" sz="1400" b="1" baseline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Écologie, agronomie, territoires-développement durable (</a:t>
                      </a:r>
                      <a:r>
                        <a:rPr lang="fr-FR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MS PGothic" panose="020B0600070205080204" pitchFamily="34" charset="-128"/>
                          <a:cs typeface="+mn-cs"/>
                        </a:rPr>
                        <a:t>EATDD</a:t>
                      </a:r>
                      <a:r>
                        <a:rPr lang="fr-FR" sz="1400" b="1" kern="1200" baseline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MS PGothic" panose="020B0600070205080204" pitchFamily="34" charset="-128"/>
                          <a:cs typeface="+mn-cs"/>
                        </a:rPr>
                        <a:t>, </a:t>
                      </a:r>
                      <a:r>
                        <a:rPr lang="fr-FR" sz="1400" b="1" i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en lycée agricole</a:t>
                      </a: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)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</a:t>
                      </a:r>
                      <a:r>
                        <a:rPr lang="fr-FR" sz="1400" b="1" kern="120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 </a:t>
                      </a:r>
                      <a:endParaRPr lang="fr-FR" sz="1400" b="1" baseline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0" indent="0">
                        <a:spcBef>
                          <a:spcPts val="0"/>
                        </a:spcBef>
                        <a:buClr>
                          <a:srgbClr val="C00000"/>
                        </a:buClr>
                        <a:buFont typeface="Arial" panose="020B0604020202020204" pitchFamily="34" charset="0"/>
                        <a:buNone/>
                      </a:pPr>
                      <a:endParaRPr lang="fr-FR" sz="1400" b="0" baseline="0" dirty="0" smtClean="0">
                        <a:solidFill>
                          <a:schemeClr val="accent1"/>
                        </a:solidFill>
                        <a:latin typeface="+mn-lt"/>
                      </a:endParaRPr>
                    </a:p>
                    <a:p>
                      <a:pPr marL="0" indent="0" algn="l" defTabSz="457200" rtl="0" eaLnBrk="1" latinLnBrk="0" hangingPunct="1">
                        <a:spcBef>
                          <a:spcPts val="600"/>
                        </a:spcBef>
                        <a:buClr>
                          <a:srgbClr val="C00000"/>
                        </a:buClr>
                        <a:buFont typeface="Calibri" pitchFamily="34" charset="0"/>
                        <a:buNone/>
                      </a:pPr>
                      <a:r>
                        <a:rPr lang="fr-FR" sz="1600" b="1" kern="1200" dirty="0" smtClean="0">
                          <a:solidFill>
                            <a:schemeClr val="accent4"/>
                          </a:solidFill>
                          <a:latin typeface="+mn-lt"/>
                          <a:ea typeface="MS PGothic" panose="020B0600070205080204" pitchFamily="34" charset="-128"/>
                          <a:cs typeface="+mn-cs"/>
                        </a:rPr>
                        <a:t>1e option voie technologique: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Clr>
                          <a:srgbClr val="FF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Management et gestion</a:t>
                      </a:r>
                      <a:r>
                        <a:rPr kumimoji="0" lang="fr-F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C2C2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► </a:t>
                      </a:r>
                      <a:r>
                        <a:rPr kumimoji="0" lang="fr-F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C2C2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1h30</a:t>
                      </a:r>
                      <a:endParaRPr lang="fr-FR" sz="1400" b="1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285750" indent="-285750">
                        <a:spcBef>
                          <a:spcPts val="0"/>
                        </a:spcBef>
                        <a:buClr>
                          <a:srgbClr val="FF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Biotechnologies</a:t>
                      </a:r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, </a:t>
                      </a:r>
                      <a:r>
                        <a:rPr kumimoji="0" lang="fr-F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C2C2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► </a:t>
                      </a:r>
                      <a:r>
                        <a:rPr kumimoji="0" lang="fr-F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C2C2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1h30</a:t>
                      </a:r>
                      <a:endParaRPr lang="fr-FR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Création </a:t>
                      </a:r>
                      <a:r>
                        <a:rPr lang="fr-FR" sz="140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et </a:t>
                      </a: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culture - design)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 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6h</a:t>
                      </a:r>
                      <a:endParaRPr lang="fr-FR" sz="1400" b="1" kern="1200" baseline="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MS PGothic" panose="020B0600070205080204" pitchFamily="34" charset="-128"/>
                        <a:cs typeface="+mn-cs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kern="120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Création et innovation technologique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► 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1h30</a:t>
                      </a:r>
                      <a:endParaRPr lang="fr-FR" sz="1400" b="1" kern="1200" baseline="0" dirty="0" smtClean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spcBef>
                          <a:spcPts val="0"/>
                        </a:spcBef>
                        <a:buClr>
                          <a:srgbClr val="FF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Hippologie et équitation ou autres pratique sportive</a:t>
                      </a:r>
                      <a:endParaRPr lang="fr-FR" sz="1400" b="1" baseline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285750" indent="-285750">
                        <a:spcBef>
                          <a:spcPts val="0"/>
                        </a:spcBef>
                        <a:buClr>
                          <a:srgbClr val="FF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Pratiques sociales et culturelle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 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Clr>
                          <a:srgbClr val="FF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Pratiques professionnelles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3 h </a:t>
                      </a:r>
                      <a:endParaRPr lang="fr-FR" sz="1400" b="1" baseline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Santé et social 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1400" b="1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1 h 30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fr-FR" sz="1400" b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-2603114" y="272898"/>
            <a:ext cx="80217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2800" dirty="0">
                <a:solidFill>
                  <a:schemeClr val="bg1"/>
                </a:solidFill>
              </a:rPr>
              <a:t>►</a:t>
            </a:r>
            <a:r>
              <a:rPr lang="fr-F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fr-F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2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fr-F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générale et technologique</a:t>
            </a:r>
            <a:endParaRPr lang="fr-FR" sz="24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necteur droit 3"/>
          <p:cNvCxnSpPr/>
          <p:nvPr/>
        </p:nvCxnSpPr>
        <p:spPr>
          <a:xfrm flipV="1">
            <a:off x="1024528" y="4343933"/>
            <a:ext cx="3928654" cy="20782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02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5556" y="259644"/>
            <a:ext cx="7394222" cy="654189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154311" y="4515555"/>
            <a:ext cx="4955822" cy="31288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7439378" y="2901243"/>
            <a:ext cx="327377" cy="1661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639732" y="2901243"/>
            <a:ext cx="666046" cy="16613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1827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963072" y="281437"/>
            <a:ext cx="6398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2800" dirty="0">
                <a:solidFill>
                  <a:schemeClr val="bg1"/>
                </a:solidFill>
              </a:rPr>
              <a:t>► </a:t>
            </a:r>
            <a:r>
              <a:rPr lang="fr-FR" sz="2800" dirty="0">
                <a:solidFill>
                  <a:schemeClr val="bg1"/>
                </a:solidFill>
                <a:latin typeface="Arial Black"/>
                <a:cs typeface="Arial Black"/>
              </a:rPr>
              <a:t>Enseignements voie générale </a:t>
            </a:r>
            <a:endParaRPr lang="fr-FR" sz="2800" dirty="0">
              <a:solidFill>
                <a:schemeClr val="accent4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3" name="Tableau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38062354"/>
              </p:ext>
            </p:extLst>
          </p:nvPr>
        </p:nvGraphicFramePr>
        <p:xfrm>
          <a:off x="1557869" y="1740389"/>
          <a:ext cx="9031109" cy="4592677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5755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33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0933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20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  <a:r>
                        <a:rPr lang="fr-FR" sz="2000" b="1" dirty="0">
                          <a:solidFill>
                            <a:schemeClr val="bg1"/>
                          </a:solidFill>
                          <a:latin typeface="+mn-lt"/>
                        </a:rPr>
                        <a:t>SOCLE</a:t>
                      </a:r>
                      <a:r>
                        <a:rPr lang="fr-FR" sz="200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 DE CULTURE COMMUNE</a:t>
                      </a:r>
                      <a:r>
                        <a:rPr lang="fr-FR" sz="2000" b="1" dirty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  <a:r>
                        <a:rPr lang="fr-FR" sz="2000" b="1" baseline="30000" dirty="0">
                          <a:solidFill>
                            <a:schemeClr val="bg1"/>
                          </a:solidFill>
                          <a:latin typeface="+mn-lt"/>
                        </a:rPr>
                        <a:t>re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  <a:r>
                        <a:rPr lang="fr-FR" sz="2000" b="1" baseline="30000" dirty="0">
                          <a:solidFill>
                            <a:schemeClr val="bg1"/>
                          </a:solidFill>
                          <a:latin typeface="+mn-lt"/>
                        </a:rPr>
                        <a:t>ale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441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Français 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4h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--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897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Philosophie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--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4h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897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Histoire géographie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3h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3h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CC1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897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Enseignement moral &amp; civique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0h30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0h30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48A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897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LVA </a:t>
                      </a:r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et </a:t>
                      </a: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LVB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4h30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4h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897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EPS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2h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2h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50818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Enseignements scientifiques</a:t>
                      </a:r>
                    </a:p>
                    <a:p>
                      <a:pPr algn="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Maths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2h</a:t>
                      </a:r>
                    </a:p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1h30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2h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996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3191" y="63990"/>
            <a:ext cx="10515600" cy="1676400"/>
          </a:xfrm>
        </p:spPr>
        <p:txBody>
          <a:bodyPr/>
          <a:lstStyle/>
          <a:p>
            <a:r>
              <a:rPr lang="fr-FR" sz="5400" b="1" dirty="0" smtClean="0">
                <a:solidFill>
                  <a:schemeClr val="tx1"/>
                </a:solidFill>
              </a:rPr>
              <a:t>voie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sz="5400" b="1" dirty="0" err="1" smtClean="0">
                <a:solidFill>
                  <a:schemeClr val="tx1"/>
                </a:solidFill>
              </a:rPr>
              <a:t>generale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6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97200" y="179837"/>
            <a:ext cx="728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/>
            <a:r>
              <a:rPr lang="fr-FR" sz="2800" dirty="0">
                <a:solidFill>
                  <a:prstClr val="white"/>
                </a:solidFill>
                <a:latin typeface="Calibri"/>
              </a:rPr>
              <a:t>►</a:t>
            </a:r>
            <a:r>
              <a:rPr lang="fr-FR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prstClr val="white"/>
                </a:solidFill>
                <a:latin typeface="Arial Black"/>
                <a:cs typeface="Arial Black"/>
              </a:rPr>
              <a:t>Enseignements voie générale</a:t>
            </a:r>
            <a:endParaRPr lang="fr-FR" sz="2800" dirty="0">
              <a:solidFill>
                <a:srgbClr val="8064A2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338866"/>
              </p:ext>
            </p:extLst>
          </p:nvPr>
        </p:nvGraphicFramePr>
        <p:xfrm>
          <a:off x="1662544" y="179841"/>
          <a:ext cx="9282547" cy="6354794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6099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80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8691">
                <a:tc>
                  <a:txBody>
                    <a:bodyPr/>
                    <a:lstStyle/>
                    <a:p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►</a:t>
                      </a: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ENSEIGNEMENTS DE </a:t>
                      </a: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SPÉCIALITÉ: 3 en 1</a:t>
                      </a:r>
                      <a:r>
                        <a:rPr lang="fr-FR" sz="2000" b="1" baseline="30000" dirty="0" smtClean="0">
                          <a:solidFill>
                            <a:schemeClr val="bg1"/>
                          </a:solidFill>
                        </a:rPr>
                        <a:t>re</a:t>
                      </a: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 et 2 en T</a:t>
                      </a:r>
                      <a:r>
                        <a:rPr lang="fr-FR" sz="2000" b="1" kern="1200" baseline="300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ale</a:t>
                      </a:r>
                      <a:endParaRPr lang="fr-FR" sz="2000" b="1" kern="1200" baseline="300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baseline="0" dirty="0" smtClean="0">
                          <a:solidFill>
                            <a:schemeClr val="bg1"/>
                          </a:solidFill>
                        </a:rPr>
                        <a:t>LEM</a:t>
                      </a:r>
                      <a:endParaRPr lang="fr-FR" sz="2000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P. Constans</a:t>
                      </a:r>
                      <a:endParaRPr lang="fr-FR" sz="2000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46C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691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Arts: arts plastiques, cinéma audiovisuel,</a:t>
                      </a:r>
                      <a:r>
                        <a:rPr lang="fr-FR" sz="2000" b="1" baseline="0" dirty="0" smtClean="0">
                          <a:solidFill>
                            <a:schemeClr val="bg1"/>
                          </a:solidFill>
                        </a:rPr>
                        <a:t> théâtre, musique</a:t>
                      </a:r>
                      <a:endParaRPr lang="fr-FR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  <a:p>
                      <a:pPr algn="ctr"/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433">
                <a:tc>
                  <a:txBody>
                    <a:bodyPr/>
                    <a:lstStyle/>
                    <a:p>
                      <a:pPr marL="0" indent="0"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Histoire géographie, géopolitique et sc.</a:t>
                      </a:r>
                      <a:r>
                        <a:rPr lang="fr-FR" sz="2000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politiques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C1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433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Humanités, littérature et philosophie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48A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5948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Langues littératures et cultures étrangères: anglais, anglais monde contemporain, (allemand), espagnol, (italien)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1433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Mathématiques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CD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1433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Numérique et sc. informatiques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96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1433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Sciences de la vie et de la terre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1433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Sc. de l’ingénieur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3A2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1433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Sciences économiques et sociales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CC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1433">
                <a:tc>
                  <a:txBody>
                    <a:bodyPr/>
                    <a:lstStyle/>
                    <a:p>
                      <a:pPr algn="r"/>
                      <a:r>
                        <a:rPr lang="fr-FR" sz="2000" b="1" dirty="0">
                          <a:solidFill>
                            <a:schemeClr val="bg1"/>
                          </a:solidFill>
                        </a:rPr>
                        <a:t>Physique chimie</a:t>
                      </a:r>
                    </a:p>
                  </a:txBody>
                  <a:tcPr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×</a:t>
                      </a:r>
                    </a:p>
                  </a:txBody>
                  <a:tcPr>
                    <a:lnL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273402" y="6349969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fr-FR" b="1" i="1" u="sng" dirty="0">
                <a:solidFill>
                  <a:prstClr val="black"/>
                </a:solidFill>
                <a:latin typeface="Calibri"/>
              </a:rPr>
              <a:t>Horizon 21</a:t>
            </a:r>
          </a:p>
        </p:txBody>
      </p:sp>
    </p:spTree>
    <p:extLst>
      <p:ext uri="{BB962C8B-B14F-4D97-AF65-F5344CB8AC3E}">
        <p14:creationId xmlns:p14="http://schemas.microsoft.com/office/powerpoint/2010/main" val="356154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147" y="0"/>
            <a:ext cx="8062944" cy="686575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350759" y="5971875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fr-FR" sz="1200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757333" y="3770489"/>
            <a:ext cx="2946400" cy="20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491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5398" y="238229"/>
            <a:ext cx="9404723" cy="670688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VOIE TECHNOLOGIQUE</a:t>
            </a:r>
            <a:endParaRPr lang="fr-FR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181" t="17081" r="19529" b="5708"/>
          <a:stretch/>
        </p:blipFill>
        <p:spPr>
          <a:xfrm>
            <a:off x="627339" y="784739"/>
            <a:ext cx="10198705" cy="602138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9832622" y="784739"/>
            <a:ext cx="54749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9236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1200" y="764705"/>
            <a:ext cx="8229600" cy="536145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7200" dirty="0">
                <a:solidFill>
                  <a:schemeClr val="accent6">
                    <a:lumMod val="75000"/>
                  </a:schemeClr>
                </a:solidFill>
              </a:rPr>
              <a:t>Le calendrier et la procédure pour l’affectation</a:t>
            </a:r>
          </a:p>
        </p:txBody>
      </p:sp>
    </p:spTree>
    <p:extLst>
      <p:ext uri="{BB962C8B-B14F-4D97-AF65-F5344CB8AC3E}">
        <p14:creationId xmlns:p14="http://schemas.microsoft.com/office/powerpoint/2010/main" val="297515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40506"/>
          </a:xfrm>
        </p:spPr>
        <p:txBody>
          <a:bodyPr>
            <a:normAutofit fontScale="90000"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CALENDRIER DE L’ORIENTATION EN 3</a:t>
            </a:r>
            <a:r>
              <a:rPr lang="fr-FR" sz="3600" b="1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ème</a:t>
            </a:r>
            <a:r>
              <a:rPr lang="fr-FR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fr-FR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03980" y="1895755"/>
            <a:ext cx="8946541" cy="49551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la classe de 3è est une </a:t>
            </a:r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classe de détermination : choix d’orientation </a:t>
            </a:r>
          </a:p>
          <a:p>
            <a:pPr marL="0" indent="0">
              <a:spcBef>
                <a:spcPts val="0"/>
              </a:spcBef>
              <a:buNone/>
            </a:pPr>
            <a:endParaRPr lang="fr-FR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possibilité de formuler </a:t>
            </a:r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plusieurs vœux d’orientation 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(10 dans l’académie)</a:t>
            </a:r>
          </a:p>
          <a:p>
            <a:pPr marL="0" indent="0">
              <a:spcBef>
                <a:spcPts val="0"/>
              </a:spcBef>
              <a:buNone/>
            </a:pPr>
            <a:endParaRPr lang="fr-FR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</a:t>
            </a:r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CC </a:t>
            </a:r>
            <a:r>
              <a:rPr lang="fr-FR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Semestre 1 </a:t>
            </a:r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: vœux provisoires d’ORIENTATION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• seconde générale et technologique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• seconde professionnelle (bac pro)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• 1</a:t>
            </a:r>
            <a:r>
              <a:rPr lang="fr-FR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ère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année de CAP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</a:t>
            </a:r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CC </a:t>
            </a:r>
            <a:r>
              <a:rPr lang="fr-FR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Semestre 2 </a:t>
            </a:r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: vœux définitifs d’ORIENTATION et d’AFFECTATION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• formations : 2GT / spécialités 2ndes pro (familles de métiers ou non) /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      spécialités 1</a:t>
            </a:r>
            <a:r>
              <a:rPr lang="fr-FR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ère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année de CAP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• établissements scolaires ou d’apprentissage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0694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91" y="1257672"/>
            <a:ext cx="10316547" cy="448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30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8415" y="186642"/>
            <a:ext cx="9595169" cy="1741842"/>
          </a:xfrm>
        </p:spPr>
        <p:txBody>
          <a:bodyPr>
            <a:normAutofit fontScale="90000"/>
          </a:bodyPr>
          <a:lstStyle/>
          <a:p>
            <a:pPr algn="r"/>
            <a:r>
              <a:rPr lang="fr-FR" sz="4000" b="1" u="sng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PSYCHOLOGUE DE L’ÉDUCATION NATIONALE</a:t>
            </a:r>
            <a:r>
              <a:rPr lang="fr-FR" sz="2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2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2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Audrey DIAS</a:t>
            </a:r>
            <a:br>
              <a:rPr lang="fr-FR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AUDREY.DIAS@AC-CLERMONT.FR</a:t>
            </a:r>
            <a:endParaRPr lang="fr-FR" sz="2400" b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053" y="2081510"/>
            <a:ext cx="11969325" cy="3831770"/>
          </a:xfrm>
        </p:spPr>
        <p:txBody>
          <a:bodyPr>
            <a:normAutofit fontScale="92500"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au collège </a:t>
            </a:r>
            <a:r>
              <a:rPr lang="fr-FR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Jeanne </a:t>
            </a:r>
            <a:r>
              <a:rPr lang="fr-FR" sz="3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Cluzel</a:t>
            </a:r>
            <a:r>
              <a:rPr lang="fr-FR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à Montmarault</a:t>
            </a:r>
            <a:endParaRPr lang="fr-FR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Jeudi </a:t>
            </a:r>
            <a:r>
              <a:rPr lang="fr-F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matin</a:t>
            </a:r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fr-FR" sz="28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prendre RDV à la vie scolaire</a:t>
            </a:r>
          </a:p>
          <a:p>
            <a:pPr marL="0" indent="0" algn="ctr">
              <a:spcBef>
                <a:spcPts val="0"/>
              </a:spcBef>
              <a:buNone/>
            </a:pPr>
            <a:endParaRPr lang="fr-FR" sz="32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fr-FR" sz="3900" b="1" dirty="0">
                <a:latin typeface="Calibri" panose="020F0502020204030204" pitchFamily="34" charset="0"/>
                <a:cs typeface="Calibri" panose="020F0502020204030204" pitchFamily="34" charset="0"/>
              </a:rPr>
              <a:t>au CIO (Centre d’Information et d’Orientation) – MONTLUÇON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MERCREDI 13h30-17h30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28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prendre RDV au secrétariat, 11 rue Marcel </a:t>
            </a:r>
            <a:r>
              <a:rPr lang="fr-FR" sz="2800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Sembat</a:t>
            </a:r>
            <a:r>
              <a:rPr lang="fr-FR" sz="28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04.43.57.21.70</a:t>
            </a:r>
          </a:p>
          <a:p>
            <a:pPr marL="0" indent="0" algn="ctr">
              <a:spcBef>
                <a:spcPts val="0"/>
              </a:spcBef>
              <a:buNone/>
            </a:pPr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3" y="794512"/>
            <a:ext cx="2512724" cy="101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0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24430" y="4500570"/>
            <a:ext cx="1000132" cy="15716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52662" y="6072206"/>
            <a:ext cx="2143140" cy="5715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311" y="0"/>
            <a:ext cx="8957388" cy="68580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464424" y="4756417"/>
            <a:ext cx="983556" cy="276999"/>
          </a:xfrm>
          <a:prstGeom prst="rect">
            <a:avLst/>
          </a:prstGeom>
          <a:solidFill>
            <a:schemeClr val="bg1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27 juin 2025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961411" y="5509452"/>
            <a:ext cx="992639" cy="215444"/>
          </a:xfrm>
          <a:prstGeom prst="rect">
            <a:avLst/>
          </a:prstGeom>
          <a:solidFill>
            <a:schemeClr val="bg1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30 juin 2025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091539" y="5586396"/>
            <a:ext cx="1591419" cy="276999"/>
          </a:xfrm>
          <a:prstGeom prst="rect">
            <a:avLst/>
          </a:prstGeom>
          <a:solidFill>
            <a:schemeClr val="bg1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2 juillet 2025 midi,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1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270" y="0"/>
            <a:ext cx="8761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6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67" y="0"/>
            <a:ext cx="9013372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98367" y="5262465"/>
            <a:ext cx="4320073" cy="159553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7229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83326" y="862149"/>
            <a:ext cx="107768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/>
              <a:t>Nous fonctionnons avec le système d’affectation non-dématérialisé. Dans les délais prévus (début mai), nous vous ferons parvenir un document « brouillon » (voir modèle sur la page suivante) que vous remplirez avec votre enfant en indiquant vos vœux d’affectation, mais qui n’aura aucun impact officiel. </a:t>
            </a:r>
            <a:endParaRPr lang="fr-FR" sz="2400" dirty="0" smtClean="0"/>
          </a:p>
          <a:p>
            <a:pPr algn="just"/>
            <a:endParaRPr lang="fr-FR" sz="2400" dirty="0"/>
          </a:p>
          <a:p>
            <a:pPr algn="just"/>
            <a:r>
              <a:rPr lang="fr-FR" sz="2400" dirty="0"/>
              <a:t>Avec l’appui des </a:t>
            </a:r>
            <a:r>
              <a:rPr lang="fr-FR" sz="2400" dirty="0" smtClean="0"/>
              <a:t>deux </a:t>
            </a:r>
            <a:r>
              <a:rPr lang="fr-FR" sz="2400" dirty="0"/>
              <a:t>PP et de Mme DIAS, Psychologue de l’Education nationale, nous vous indiquerons des recommandations pour remplir le « vrai » document</a:t>
            </a:r>
            <a:r>
              <a:rPr lang="fr-FR" sz="2400" dirty="0" smtClean="0"/>
              <a:t>.</a:t>
            </a:r>
          </a:p>
          <a:p>
            <a:pPr algn="just"/>
            <a:endParaRPr lang="fr-FR" sz="2400" dirty="0"/>
          </a:p>
          <a:p>
            <a:pPr algn="just"/>
            <a:r>
              <a:rPr lang="fr-FR" sz="2400" dirty="0"/>
              <a:t>Ce dernier vous sera remis à l’issue de nos observations et sera sur papier couleur. C’est à partir de ce document que je saisirai dans l’application AFFELNET vos vœux. Une fiche récapitulative devra être vérifiée par vos soins, afin de vérifier que ma saisie est bien conforme à vos vœux…</a:t>
            </a:r>
          </a:p>
        </p:txBody>
      </p:sp>
    </p:spTree>
    <p:extLst>
      <p:ext uri="{BB962C8B-B14F-4D97-AF65-F5344CB8AC3E}">
        <p14:creationId xmlns:p14="http://schemas.microsoft.com/office/powerpoint/2010/main" val="22934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970" y="1606731"/>
            <a:ext cx="11757355" cy="360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/>
          <p:cNvSpPr txBox="1"/>
          <p:nvPr/>
        </p:nvSpPr>
        <p:spPr>
          <a:xfrm>
            <a:off x="8229600" y="1606731"/>
            <a:ext cx="1038578" cy="369332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322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7384" y="271582"/>
            <a:ext cx="11351622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1" u="sng" dirty="0"/>
              <a:t>Quelques particularités à savoir…</a:t>
            </a:r>
          </a:p>
          <a:p>
            <a:pPr algn="just"/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100" dirty="0"/>
              <a:t>Pour l’affectation en 2</a:t>
            </a:r>
            <a:r>
              <a:rPr lang="fr-FR" sz="2100" baseline="30000" dirty="0"/>
              <a:t>nde</a:t>
            </a:r>
            <a:r>
              <a:rPr lang="fr-FR" sz="2100" dirty="0"/>
              <a:t> GT, il est obligatoire de classer les 2 lycées de secteur (Paul Constans et Mme de Staël), même si vous ne souhaitez qu’un seul de ces lycées</a:t>
            </a:r>
            <a:r>
              <a:rPr lang="fr-FR" sz="2100" dirty="0" smtClean="0"/>
              <a:t>.</a:t>
            </a:r>
          </a:p>
          <a:p>
            <a:pPr algn="just"/>
            <a:endParaRPr lang="fr-FR" sz="21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100" dirty="0"/>
              <a:t>Si vous souhaitez aller en 2</a:t>
            </a:r>
            <a:r>
              <a:rPr lang="fr-FR" sz="2100" baseline="30000" dirty="0"/>
              <a:t>nde</a:t>
            </a:r>
            <a:r>
              <a:rPr lang="fr-FR" sz="2100" dirty="0"/>
              <a:t> GT dans un lycée hors secteur, il faudra demander une dérogation et, de toute façon, faire des vœux pour les 2 lycées de secteur</a:t>
            </a:r>
            <a:r>
              <a:rPr lang="fr-FR" sz="2100" dirty="0" smtClean="0"/>
              <a:t>.</a:t>
            </a:r>
          </a:p>
          <a:p>
            <a:pPr algn="just"/>
            <a:endParaRPr lang="fr-FR" sz="21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100" dirty="0"/>
              <a:t>Pour les élèves souhaitant intégrer une section </a:t>
            </a:r>
            <a:r>
              <a:rPr lang="fr-FR" sz="2100" dirty="0" smtClean="0"/>
              <a:t>internationale et/ou européenne</a:t>
            </a:r>
            <a:r>
              <a:rPr lang="fr-FR" sz="2100" dirty="0"/>
              <a:t>, un dossier de candidature devra être rempli </a:t>
            </a:r>
            <a:r>
              <a:rPr lang="fr-FR" sz="2100" dirty="0" smtClean="0"/>
              <a:t>début </a:t>
            </a:r>
            <a:r>
              <a:rPr lang="fr-FR" sz="2100" dirty="0"/>
              <a:t>juin </a:t>
            </a:r>
            <a:r>
              <a:rPr lang="fr-FR" sz="2100" dirty="0" smtClean="0"/>
              <a:t>2025.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1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100" dirty="0"/>
              <a:t>Il est important de faire plusieurs vœux pour la filière professionnelle car les premiers vœux peuvent être refusés</a:t>
            </a:r>
            <a:r>
              <a:rPr lang="fr-FR" sz="2100" dirty="0" smtClean="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1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100" dirty="0"/>
              <a:t>Merci d’indiquer rapidement au Professeur principal si des vœux doivent être faits en dehors de l’académie</a:t>
            </a:r>
            <a:r>
              <a:rPr lang="fr-FR" sz="2100" dirty="0" smtClean="0"/>
              <a:t>.</a:t>
            </a:r>
          </a:p>
          <a:p>
            <a:pPr algn="just"/>
            <a:endParaRPr lang="fr-FR" sz="21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100" dirty="0"/>
              <a:t>Pour les élèves qui souhaitent suivre une formation en apprentissage, il faudra, par prudence, faire des vœux en voie professionnelle.</a:t>
            </a:r>
          </a:p>
        </p:txBody>
      </p:sp>
    </p:spTree>
    <p:extLst>
      <p:ext uri="{BB962C8B-B14F-4D97-AF65-F5344CB8AC3E}">
        <p14:creationId xmlns:p14="http://schemas.microsoft.com/office/powerpoint/2010/main" val="39857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1200" y="764705"/>
            <a:ext cx="8229600" cy="536145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fr-FR" sz="72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7200" dirty="0">
                <a:solidFill>
                  <a:schemeClr val="accent6">
                    <a:lumMod val="75000"/>
                  </a:schemeClr>
                </a:solidFill>
              </a:rPr>
              <a:t>Et </a:t>
            </a:r>
            <a:r>
              <a:rPr lang="fr-FR" sz="7200">
                <a:solidFill>
                  <a:schemeClr val="accent6">
                    <a:lumMod val="75000"/>
                  </a:schemeClr>
                </a:solidFill>
              </a:rPr>
              <a:t>après </a:t>
            </a:r>
            <a:r>
              <a:rPr lang="fr-FR" sz="720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fr-FR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3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28178" y="366126"/>
            <a:ext cx="982914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b="1" u="sng" dirty="0"/>
              <a:t>Les résultats de l’affectation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800" dirty="0" smtClean="0"/>
              <a:t>Nouveauté cette année : ils </a:t>
            </a:r>
            <a:r>
              <a:rPr lang="fr-FR" sz="2800" dirty="0"/>
              <a:t>seront communiqués aux élèves </a:t>
            </a:r>
            <a:r>
              <a:rPr lang="fr-FR" sz="2800" dirty="0" smtClean="0"/>
              <a:t>le 27 juin 2025</a:t>
            </a:r>
            <a:endParaRPr lang="fr-FR" sz="2800" dirty="0"/>
          </a:p>
          <a:p>
            <a:pPr algn="just"/>
            <a:r>
              <a:rPr lang="fr-FR" sz="2800" b="1" u="sng" dirty="0"/>
              <a:t>L’inscription en lycée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800" dirty="0"/>
              <a:t>Des éléments d’information sur les inscriptions au lycée d’affectation seront remis aux élèves avec les résultats d’affectation.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800" dirty="0"/>
              <a:t>C’est uniquement à partir de ce moment que vous devrez procéder à l’inscription </a:t>
            </a:r>
            <a:r>
              <a:rPr lang="fr-FR" sz="2800" dirty="0" smtClean="0"/>
              <a:t>(et respectant bien les délais).</a:t>
            </a:r>
            <a:endParaRPr lang="fr-FR" sz="2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800" dirty="0"/>
          </a:p>
          <a:p>
            <a:pPr algn="just"/>
            <a:r>
              <a:rPr lang="fr-FR" sz="2800" b="1" u="sng" dirty="0"/>
              <a:t>Si vous n’avez pas d’affectation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800" dirty="0"/>
              <a:t>Mme DIAS prendra contact avec vous pour vous proposer des alternatives (places vacantes).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87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29513" y="988947"/>
            <a:ext cx="576287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000" b="1" dirty="0"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fr-FR" sz="2400" b="1" dirty="0">
                <a:latin typeface="Cambria" pitchFamily="18" charset="0"/>
                <a:ea typeface="Cambria" pitchFamily="18" charset="0"/>
              </a:rPr>
              <a:t>CAP AVENIR : vendredi 31 janvier 2025</a:t>
            </a:r>
          </a:p>
          <a:p>
            <a:pPr algn="ctr"/>
            <a:endParaRPr lang="fr-FR" sz="2400" b="1" dirty="0"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fr-FR" sz="2400" b="1" dirty="0">
                <a:latin typeface="Cambria" pitchFamily="18" charset="0"/>
                <a:ea typeface="Cambria" pitchFamily="18" charset="0"/>
              </a:rPr>
              <a:t>JPO </a:t>
            </a:r>
          </a:p>
          <a:p>
            <a:pPr algn="ctr"/>
            <a:endParaRPr lang="fr-FR" sz="2400" b="1" dirty="0"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fr-FR" sz="2400" b="1" dirty="0">
                <a:latin typeface="Cambria" pitchFamily="18" charset="0"/>
                <a:ea typeface="Cambria" pitchFamily="18" charset="0"/>
              </a:rPr>
              <a:t>Mini-stages lycées, CFA…</a:t>
            </a:r>
          </a:p>
          <a:p>
            <a:pPr algn="ctr"/>
            <a:endParaRPr lang="fr-FR" sz="2400" b="1" dirty="0"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fr-FR" sz="2400" b="1" dirty="0">
                <a:latin typeface="Cambria" pitchFamily="18" charset="0"/>
                <a:ea typeface="Cambria" pitchFamily="18" charset="0"/>
              </a:rPr>
              <a:t>Stages pendant les vacances convention CCI ou CMA</a:t>
            </a:r>
          </a:p>
          <a:p>
            <a:pPr algn="ctr"/>
            <a:endParaRPr lang="fr-FR" sz="2400" b="1" dirty="0"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fr-FR" sz="2400" b="1" dirty="0">
                <a:latin typeface="Cambria" pitchFamily="18" charset="0"/>
                <a:ea typeface="Cambria" pitchFamily="18" charset="0"/>
              </a:rPr>
              <a:t>Stage en entreprise</a:t>
            </a:r>
          </a:p>
          <a:p>
            <a:pPr algn="ctr"/>
            <a:endParaRPr lang="fr-FR" sz="2400" b="1" dirty="0"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fr-FR" sz="2400" b="1" dirty="0">
                <a:latin typeface="Cambria" pitchFamily="18" charset="0"/>
                <a:ea typeface="Cambria" pitchFamily="18" charset="0"/>
              </a:rPr>
              <a:t>Sites internet des établissements </a:t>
            </a:r>
          </a:p>
          <a:p>
            <a:pPr algn="ctr"/>
            <a:endParaRPr lang="fr-FR" sz="2000" b="1" dirty="0">
              <a:latin typeface="Cambria" pitchFamily="18" charset="0"/>
              <a:ea typeface="Cambria" pitchFamily="18" charset="0"/>
            </a:endParaRPr>
          </a:p>
          <a:p>
            <a:pPr algn="ctr"/>
            <a:endParaRPr lang="fr-FR" sz="2000" b="1" dirty="0">
              <a:latin typeface="Cambria" pitchFamily="18" charset="0"/>
              <a:ea typeface="Cambria" pitchFamily="18" charset="0"/>
            </a:endParaRPr>
          </a:p>
          <a:p>
            <a:pPr algn="ctr"/>
            <a:endParaRPr lang="fr-FR" sz="20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1603152"/>
            <a:ext cx="3059832" cy="423288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004711" y="293511"/>
            <a:ext cx="8782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TEMPS FORTS DE L’ORIENTATION EN 3</a:t>
            </a:r>
            <a:r>
              <a:rPr lang="fr-FR" sz="4000" b="1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ème</a:t>
            </a:r>
            <a:r>
              <a:rPr lang="fr-FR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63719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22939"/>
          </a:xfrm>
        </p:spPr>
        <p:txBody>
          <a:bodyPr/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SCHÉMA DES ÉTUDES APRÈS LA 3è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922" t="29096" r="22519" b="8925"/>
          <a:stretch/>
        </p:blipFill>
        <p:spPr>
          <a:xfrm>
            <a:off x="979714" y="1293223"/>
            <a:ext cx="9071120" cy="517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13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44562"/>
          </a:xfrm>
        </p:spPr>
        <p:txBody>
          <a:bodyPr/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VOIE PROFESSIONNELLE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36171" y="1943010"/>
            <a:ext cx="10319657" cy="485067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r-F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2 diplômes qui permettent de travailler rapidement :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 une 100aine de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bacs pro (en 3 ans)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: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• préparent à un champ professionnel </a:t>
            </a:r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(ex. relation clientèle)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• acquisition de compétences polyvalentes dans un domaine de métiers </a:t>
            </a:r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(ex.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acquisition de compétences en commerce, vente, accueil…; ex. de métiers : chargé de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clientèle, télé conseiller, assistant administration des ventes…)</a:t>
            </a:r>
            <a:endParaRPr lang="fr-FR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fr-FR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 environs 200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CAP (en 2 ans) :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• préparent à un métier précis </a:t>
            </a:r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(ex. employé dans la grande distribution)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• permettent de devenir ouvrier spécialisé ou employé qualifié</a:t>
            </a:r>
          </a:p>
          <a:p>
            <a:pPr marL="457200" lvl="1" indent="0">
              <a:spcBef>
                <a:spcPts val="0"/>
              </a:spcBef>
              <a:buNone/>
            </a:pPr>
            <a:endParaRPr lang="fr-FR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fr-FR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lvl="1">
              <a:buFont typeface="Wingdings 3" panose="05040102010807070707" pitchFamily="18" charset="2"/>
              <a:buChar char=""/>
            </a:pPr>
            <a:endParaRPr lang="fr-FR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023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27442"/>
          </a:xfrm>
        </p:spPr>
        <p:txBody>
          <a:bodyPr/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VOIE PROFESSIONNELLE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0712" y="1883449"/>
            <a:ext cx="9875519" cy="512064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Au lycée, des parcours progressifs en bac pro :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	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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grâce à des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classes de 2</a:t>
            </a:r>
            <a:r>
              <a:rPr lang="fr-FR" sz="22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nde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par familles de métiers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, les élèves choisissent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           un secteur d’activité en fin de 3è,  puis choisissent leur spécialité de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           baccalauréat à la fin de la 2</a:t>
            </a:r>
            <a:r>
              <a:rPr lang="fr-FR" sz="2200" baseline="300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nde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, avec une meilleure connaissance des métiers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	 il existe une 20aine de familles de métiers</a:t>
            </a: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 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(ex. métiers des transitions numérique et énergétique)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qui regroupent chacune plusieurs bacs pro 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(ex. maintenance en efficacité énergétique, métiers de l’électricité et de ses environnements connectés, cybersécurité, informatique et réseaux, électronique…)</a:t>
            </a:r>
            <a:endParaRPr lang="fr-FR" sz="2800" dirty="0">
              <a:solidFill>
                <a:schemeClr val="bg1"/>
              </a:solidFill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8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	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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certains bacs pros ne sont pas intégrés à une famille de métiers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car trop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            spécifiques 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(ex. métiers du cuir option maroquinerie, métiers de la sécurité…)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	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 au CFA, les élèves choisissent leur spécialité de bac pro dès la 2</a:t>
            </a:r>
            <a:r>
              <a:rPr lang="fr-FR" sz="2200" baseline="300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nde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 (le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            principe de familles de métiers ne s’applique pas)</a:t>
            </a:r>
          </a:p>
        </p:txBody>
      </p:sp>
    </p:spTree>
    <p:extLst>
      <p:ext uri="{BB962C8B-B14F-4D97-AF65-F5344CB8AC3E}">
        <p14:creationId xmlns:p14="http://schemas.microsoft.com/office/powerpoint/2010/main" val="2037501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49065"/>
          </a:xfrm>
        </p:spPr>
        <p:txBody>
          <a:bodyPr/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VOIE PROFESSIONNELLE</a:t>
            </a:r>
            <a:endParaRPr lang="fr-FR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0335" y="1888961"/>
            <a:ext cx="9987055" cy="483761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L’organisation des formations (CAP et Bacs pro) en lycée pro :</a:t>
            </a:r>
          </a:p>
          <a:p>
            <a:pPr>
              <a:buFont typeface="Wingdings 3" panose="05040102010807070707" pitchFamily="18" charset="2"/>
              <a:buChar char=""/>
            </a:pPr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 des </a:t>
            </a:r>
            <a:r>
              <a:rPr lang="fr-FR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enseignements professionnels</a:t>
            </a: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(TP en atelier ou en classe pour maitriser les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           techniques professionnelles)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 des </a:t>
            </a:r>
            <a:r>
              <a:rPr lang="fr-FR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enseignements généraux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(français, math, histoire-géographie, EMC, LV,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           physique-chimie, EPS, enseignement artistique, PSE…)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</a:t>
            </a: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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un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accompagnement personnalisé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scolaire (soutien en math, français…)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 des </a:t>
            </a:r>
            <a:r>
              <a:rPr lang="fr-FR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PFMP</a:t>
            </a: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(Périodes de Formation en Milieu Professionnel)</a:t>
            </a: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: 12 à 14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         semaines en CAP et 18 à 22 semaines en bac pro, selon les spécialités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 une </a:t>
            </a:r>
            <a:r>
              <a:rPr lang="fr-FR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gratification financière</a:t>
            </a: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pour les stages :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50 euros/hebdo en 1 CAP et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          2</a:t>
            </a:r>
            <a:r>
              <a:rPr lang="fr-FR" sz="2200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nde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pro – 75 euros en Terminale CAP et 1</a:t>
            </a:r>
            <a:r>
              <a:rPr lang="fr-FR" sz="2200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ère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pro – 100 euros en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          Terminale bac pro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</a:t>
            </a: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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en terminale bac pro :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des cours renforcés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pour une poursuite d’études ou un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          allongement des PFMP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pour une insertion professionnelle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	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CAP et Bacs pro peuvent se préparer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en apprentissage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en CFA et/ou en lycée pro (dans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Wingdings 3" panose="05040102010807070707" pitchFamily="18" charset="2"/>
              </a:rPr>
              <a:t>             les 2 cas, il faut signer un contrat de travail avec l’employeur)</a:t>
            </a:r>
            <a:endParaRPr lang="fr-FR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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Attention : au lycée pro, certains CAP peuvent être réservés à un public prioritaire !</a:t>
            </a:r>
          </a:p>
        </p:txBody>
      </p:sp>
    </p:spTree>
    <p:extLst>
      <p:ext uri="{BB962C8B-B14F-4D97-AF65-F5344CB8AC3E}">
        <p14:creationId xmlns:p14="http://schemas.microsoft.com/office/powerpoint/2010/main" val="2377665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09" y="0"/>
            <a:ext cx="6403606" cy="68580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3917244" y="1411111"/>
            <a:ext cx="2731912" cy="1241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577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9681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FORMATIONS EN APPRENTISSAGE PRÈS DE CHEZ VOUS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94923" y="1436435"/>
            <a:ext cx="10196059" cy="530787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fr-FR" sz="2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en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Centre de Formation d’Apprentis (CFA)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• CFAI – DÉSERTINES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 industrie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• CFA BTP 03 – BELLERIVE/ALLIER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 bâtiment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• IFI03 – AVERMES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 automobile / commerce / cuisine-restauration /coiffure / logistique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• CFA agricole – NEUVY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	 agriculture</a:t>
            </a:r>
          </a:p>
          <a:p>
            <a:pPr marL="0" indent="0">
              <a:spcBef>
                <a:spcPts val="0"/>
              </a:spcBef>
              <a:buNone/>
            </a:pPr>
            <a:endParaRPr lang="fr-FR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mais aussi dans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les lycées professionnels 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du bassin !</a:t>
            </a: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 la partie scolaire se déroule 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en CFA ou en lycée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; la partie professionnelle s’effectue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    chez l’</a:t>
            </a:r>
            <a:r>
              <a:rPr lang="fr-F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employeur</a:t>
            </a:r>
            <a:r>
              <a:rPr lang="fr-FR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 avec lequel vous signez un contrat de travail 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(contrat d’apprentissage)</a:t>
            </a:r>
            <a:endParaRPr lang="fr-FR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 3" panose="05040102010807070707" pitchFamily="18" charset="2"/>
            </a:endParaRPr>
          </a:p>
          <a:p>
            <a:pPr>
              <a:spcBef>
                <a:spcPts val="0"/>
              </a:spcBef>
              <a:buFont typeface="Wingdings 3" panose="05040102010807070707" pitchFamily="18" charset="2"/>
              <a:buChar char=""/>
            </a:pPr>
            <a:endParaRPr lang="fr-FR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11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À bandes">
  <a:themeElements>
    <a:clrScheme name="À bandes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À bande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À bandes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TM03090430[[fn=À bandes]]</Template>
  <TotalTime>2317</TotalTime>
  <Words>1696</Words>
  <Application>Microsoft Office PowerPoint</Application>
  <PresentationFormat>Grand écran</PresentationFormat>
  <Paragraphs>249</Paragraphs>
  <Slides>27</Slides>
  <Notes>1</Notes>
  <HiddenSlides>1</HiddenSlides>
  <MMClips>0</MMClips>
  <ScaleCrop>false</ScaleCrop>
  <HeadingPairs>
    <vt:vector size="6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27</vt:i4>
      </vt:variant>
    </vt:vector>
  </HeadingPairs>
  <TitlesOfParts>
    <vt:vector size="42" baseType="lpstr">
      <vt:lpstr>MS PGothic</vt:lpstr>
      <vt:lpstr>Arial</vt:lpstr>
      <vt:lpstr>Arial Black</vt:lpstr>
      <vt:lpstr>Arial Italic</vt:lpstr>
      <vt:lpstr>Arial-ItalicMT</vt:lpstr>
      <vt:lpstr>Calibri</vt:lpstr>
      <vt:lpstr>Cambria</vt:lpstr>
      <vt:lpstr>Century Gothic</vt:lpstr>
      <vt:lpstr>Corbel</vt:lpstr>
      <vt:lpstr>Lucida Grande</vt:lpstr>
      <vt:lpstr>Wingdings</vt:lpstr>
      <vt:lpstr>Wingdings 3</vt:lpstr>
      <vt:lpstr>À bandes</vt:lpstr>
      <vt:lpstr>Thème Office</vt:lpstr>
      <vt:lpstr>2_Thème Office</vt:lpstr>
      <vt:lpstr>RÉUNION D’INFORMATION PARENTS </vt:lpstr>
      <vt:lpstr>PSYCHOLOGUE DE L’ÉDUCATION NATIONALE  Audrey DIAS AUDREY.DIAS@AC-CLERMONT.FR</vt:lpstr>
      <vt:lpstr>Présentation PowerPoint</vt:lpstr>
      <vt:lpstr>SCHÉMA DES ÉTUDES APRÈS LA 3è</vt:lpstr>
      <vt:lpstr>LA VOIE PROFESSIONNELLE</vt:lpstr>
      <vt:lpstr>LA VOIE PROFESSIONNELLE</vt:lpstr>
      <vt:lpstr>LA VOIE PROFESSIONNELLE</vt:lpstr>
      <vt:lpstr>Présentation PowerPoint</vt:lpstr>
      <vt:lpstr>LES FORMATIONS EN APPRENTISSAGE PRÈS DE CHEZ VOUS</vt:lpstr>
      <vt:lpstr>LA VOIE GÉNÉRALE ET TECHNOLOGIQUE</vt:lpstr>
      <vt:lpstr>Présentation PowerPoint</vt:lpstr>
      <vt:lpstr>Présentation PowerPoint</vt:lpstr>
      <vt:lpstr>voie generale</vt:lpstr>
      <vt:lpstr>Présentation PowerPoint</vt:lpstr>
      <vt:lpstr>Présentation PowerPoint</vt:lpstr>
      <vt:lpstr>VOIE TECHNOLOGIQUE</vt:lpstr>
      <vt:lpstr>Présentation PowerPoint</vt:lpstr>
      <vt:lpstr>CALENDRIER DE L’ORIENTATION EN 3ème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Rectorat de Clermont-Fd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Utilisateur Windows</cp:lastModifiedBy>
  <cp:revision>162</cp:revision>
  <cp:lastPrinted>2023-09-27T08:16:52Z</cp:lastPrinted>
  <dcterms:created xsi:type="dcterms:W3CDTF">2023-09-23T09:14:11Z</dcterms:created>
  <dcterms:modified xsi:type="dcterms:W3CDTF">2025-01-19T13:25:11Z</dcterms:modified>
</cp:coreProperties>
</file>